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5" r:id="rId2"/>
    <p:sldMasterId id="2147483687" r:id="rId3"/>
    <p:sldMasterId id="2147483689" r:id="rId4"/>
  </p:sldMasterIdLst>
  <p:notesMasterIdLst>
    <p:notesMasterId r:id="rId6"/>
  </p:notesMasterIdLst>
  <p:sldIdLst>
    <p:sldId id="259" r:id="rId5"/>
  </p:sldIdLst>
  <p:sldSz cx="9906000" cy="6858000" type="A4"/>
  <p:notesSz cx="6735763" cy="9866313"/>
  <p:embeddedFontLst>
    <p:embeddedFont>
      <p:font typeface="M PLUS 1" panose="020B0600070205080204" charset="-128"/>
      <p:regular r:id="rId7"/>
      <p:bold r:id="rId8"/>
    </p:embeddedFont>
    <p:embeddedFont>
      <p:font typeface="BIZ UDPゴシック" panose="020B0400000000000000" pitchFamily="50" charset="-128"/>
      <p:regular r:id="rId9"/>
      <p:bold r:id="rId10"/>
    </p:embeddedFont>
    <p:embeddedFont>
      <p:font typeface="メイリオ" panose="020B0604030504040204" pitchFamily="50" charset="-128"/>
      <p:regular r:id="rId11"/>
      <p:bold r:id="rId12"/>
      <p:italic r:id="rId13"/>
      <p:boldItalic r:id="rId14"/>
    </p:embeddedFont>
    <p:embeddedFont>
      <p:font typeface="メイリオ" panose="020B0604030504040204" pitchFamily="50" charset="-128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ZEWL0B8XOrX9KHeSo6kpDLH1y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55" autoAdjust="0"/>
  </p:normalViewPr>
  <p:slideViewPr>
    <p:cSldViewPr snapToGrid="0">
      <p:cViewPr varScale="1">
        <p:scale>
          <a:sx n="89" d="100"/>
          <a:sy n="89" d="100"/>
        </p:scale>
        <p:origin x="2034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23" Type="http://customschemas.google.com/relationships/presentationmetadata" Target="metadata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763" y="0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96913" y="739775"/>
            <a:ext cx="534193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0714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763" y="9370714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合同説明会にご参加の加盟店様は、宜しければ、明海大学から開催周知として、会社概要（所在地、従業員数、設立年月日、業態）、</a:t>
            </a:r>
            <a:endParaRPr kumimoji="1" lang="en-US" altLang="ja-JP"/>
          </a:p>
          <a:p>
            <a:r>
              <a:rPr kumimoji="1" lang="ja-JP" altLang="en-US"/>
              <a:t>特長・強み、その他</a:t>
            </a:r>
            <a:r>
              <a:rPr kumimoji="1" lang="en-US" altLang="ja-JP"/>
              <a:t>PR</a:t>
            </a:r>
            <a:r>
              <a:rPr kumimoji="1" lang="ja-JP" altLang="en-US"/>
              <a:t>（明海大学 不動産学部生へのメッセージなど）のご記入をお願い致します。</a:t>
            </a:r>
            <a:endParaRPr kumimoji="1" lang="en-US" altLang="ja-JP"/>
          </a:p>
          <a:p>
            <a:r>
              <a:rPr kumimoji="1" lang="ja-JP" altLang="en-US"/>
              <a:t>是非、会社概要や</a:t>
            </a:r>
            <a:r>
              <a:rPr kumimoji="1" lang="en-US" altLang="ja-JP"/>
              <a:t>PR</a:t>
            </a:r>
            <a:r>
              <a:rPr kumimoji="1" lang="ja-JP" altLang="en-US"/>
              <a:t>内容等をご記入のうえ、本部にお送りいただきますよう何卒宜しくお願い致します。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ja-JP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6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">
  <p:cSld name="内容_1カラム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903025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b="0" i="0" u="none" strike="noStrike" cap="non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5" name="Google Shape;15;p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4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4"/>
          <p:cNvGrpSpPr/>
          <p:nvPr/>
        </p:nvGrpSpPr>
        <p:grpSpPr>
          <a:xfrm>
            <a:off x="247135" y="6357423"/>
            <a:ext cx="4362509" cy="283561"/>
            <a:chOff x="247135" y="6357423"/>
            <a:chExt cx="4362509" cy="283561"/>
          </a:xfrm>
        </p:grpSpPr>
        <p:pic>
          <p:nvPicPr>
            <p:cNvPr id="18" name="Google Shape;18;p4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393425" y="6357423"/>
              <a:ext cx="42162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/>
            </a:p>
          </p:txBody>
        </p:sp>
      </p:grpSp>
      <p:sp>
        <p:nvSpPr>
          <p:cNvPr id="21" name="Google Shape;21;p4"/>
          <p:cNvSpPr/>
          <p:nvPr/>
        </p:nvSpPr>
        <p:spPr>
          <a:xfrm>
            <a:off x="7341732" y="277157"/>
            <a:ext cx="2205175" cy="5043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4"/>
          <p:cNvCxnSpPr/>
          <p:nvPr/>
        </p:nvCxnSpPr>
        <p:spPr>
          <a:xfrm>
            <a:off x="39342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37876" y="318563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1732" y="6340220"/>
            <a:ext cx="1597049" cy="45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+タイトル">
  <p:cSld name="内容_1カラム+タイトル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437875" y="318563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437876" y="1786466"/>
            <a:ext cx="9030250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32" name="Google Shape;132;p16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p16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4" name="Google Shape;134;p16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>
            <a:spLocks noGrp="1"/>
          </p:cNvSpPr>
          <p:nvPr>
            <p:ph type="body" idx="2"/>
          </p:nvPr>
        </p:nvSpPr>
        <p:spPr>
          <a:xfrm>
            <a:off x="437876" y="1258322"/>
            <a:ext cx="9030249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6" name="Google Shape;136;p16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37" name="Google Shape;137;p16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6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+タイトル">
  <p:cSld name="内容_2カラム+タイトル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437876" y="1786466"/>
            <a:ext cx="4362724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44" name="Google Shape;144;p17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17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>
            <a:spLocks noGrp="1"/>
          </p:cNvSpPr>
          <p:nvPr>
            <p:ph type="body" idx="2"/>
          </p:nvPr>
        </p:nvSpPr>
        <p:spPr>
          <a:xfrm>
            <a:off x="5105402" y="1786466"/>
            <a:ext cx="4362724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3"/>
          </p:nvPr>
        </p:nvSpPr>
        <p:spPr>
          <a:xfrm>
            <a:off x="437877" y="1258322"/>
            <a:ext cx="4362724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4"/>
          </p:nvPr>
        </p:nvSpPr>
        <p:spPr>
          <a:xfrm>
            <a:off x="5105401" y="1258322"/>
            <a:ext cx="4362724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0" name="Google Shape;150;p17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51" name="Google Shape;151;p17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7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テキスト/図">
  <p:cSld name="内容_テキスト/図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57" name="Google Shape;157;p1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8" name="Google Shape;158;p18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>
            <a:spLocks noGrp="1"/>
          </p:cNvSpPr>
          <p:nvPr>
            <p:ph type="pic" idx="2"/>
          </p:nvPr>
        </p:nvSpPr>
        <p:spPr>
          <a:xfrm>
            <a:off x="3551170" y="1258322"/>
            <a:ext cx="5916957" cy="487415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437875" y="1258322"/>
            <a:ext cx="2803659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1" name="Google Shape;161;p18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2" name="Google Shape;162;p18"/>
          <p:cNvGrpSpPr/>
          <p:nvPr/>
        </p:nvGrpSpPr>
        <p:grpSpPr>
          <a:xfrm>
            <a:off x="247135" y="6418480"/>
            <a:ext cx="1161535" cy="222504"/>
            <a:chOff x="247135" y="6418480"/>
            <a:chExt cx="1161535" cy="222504"/>
          </a:xfrm>
        </p:grpSpPr>
        <p:pic>
          <p:nvPicPr>
            <p:cNvPr id="163" name="Google Shape;163;p18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1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8"/>
          <p:cNvSpPr/>
          <p:nvPr/>
        </p:nvSpPr>
        <p:spPr>
          <a:xfrm>
            <a:off x="393425" y="6357423"/>
            <a:ext cx="426911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2020 copyright LIXIL ERA Japan Corp. all rights reserved.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ブランク">
  <p:cSld name="内容_ブランク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69" name="Google Shape;169;p19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19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1" name="Google Shape;171;p19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9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73" name="Google Shape;173;p19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9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2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3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34"/>
          <p:cNvSpPr txBox="1">
            <a:spLocks noGrp="1"/>
          </p:cNvSpPr>
          <p:nvPr>
            <p:ph type="body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body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35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次">
  <p:cSld name="目次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37875" y="1078544"/>
            <a:ext cx="9030249" cy="505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AutoNum type="arabicPlain"/>
              <a:defRPr sz="14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/>
          <p:nvPr/>
        </p:nvSpPr>
        <p:spPr>
          <a:xfrm>
            <a:off x="393425" y="321543"/>
            <a:ext cx="2522750" cy="5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200"/>
              <a:buFont typeface="Meiryo"/>
              <a:buNone/>
            </a:pPr>
            <a:r>
              <a:rPr lang="ja-JP" sz="2200" b="1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rPr>
              <a:t>CONTENTS</a:t>
            </a:r>
            <a:endParaRPr sz="2200" b="1">
              <a:solidFill>
                <a:srgbClr val="E754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2" name="Google Shape;42;p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8"/>
          <p:cNvCxnSpPr/>
          <p:nvPr/>
        </p:nvCxnSpPr>
        <p:spPr>
          <a:xfrm rot="10800000" flipH="1">
            <a:off x="437875" y="241450"/>
            <a:ext cx="9030251" cy="1063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oogle Shape;44;p8"/>
          <p:cNvGrpSpPr/>
          <p:nvPr/>
        </p:nvGrpSpPr>
        <p:grpSpPr>
          <a:xfrm>
            <a:off x="247135" y="6357423"/>
            <a:ext cx="4309609" cy="283561"/>
            <a:chOff x="247135" y="6357423"/>
            <a:chExt cx="4309609" cy="283561"/>
          </a:xfrm>
        </p:grpSpPr>
        <p:pic>
          <p:nvPicPr>
            <p:cNvPr id="45" name="Google Shape;45;p8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393425" y="6357423"/>
              <a:ext cx="41633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/>
            </a:p>
          </p:txBody>
        </p:sp>
      </p:grpSp>
      <p:sp>
        <p:nvSpPr>
          <p:cNvPr id="48" name="Google Shape;48;p8"/>
          <p:cNvSpPr/>
          <p:nvPr/>
        </p:nvSpPr>
        <p:spPr>
          <a:xfrm>
            <a:off x="7341732" y="277157"/>
            <a:ext cx="2205175" cy="5043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8" descr="テキスト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012" y="321542"/>
            <a:ext cx="1727112" cy="89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7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body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body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2" name="Google Shape;362;p38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38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8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9"/>
          <p:cNvSpPr>
            <a:spLocks noGrp="1"/>
          </p:cNvSpPr>
          <p:nvPr>
            <p:ph type="pic" idx="2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39"/>
          <p:cNvSpPr txBox="1">
            <a:spLocks noGrp="1"/>
          </p:cNvSpPr>
          <p:nvPr>
            <p:ph type="body" idx="1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9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9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0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4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4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"/>
          <p:cNvSpPr txBox="1">
            <a:spLocks noGrp="1"/>
          </p:cNvSpPr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1"/>
          <p:cNvSpPr txBox="1">
            <a:spLocks noGrp="1"/>
          </p:cNvSpPr>
          <p:nvPr>
            <p:ph type="body" idx="1"/>
          </p:nvPr>
        </p:nvSpPr>
        <p:spPr>
          <a:xfrm rot="5400000">
            <a:off x="903288" y="142875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エンドスライド">
  <p:cSld name="エンドスライド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>
            <a:spLocks noGrp="1"/>
          </p:cNvSpPr>
          <p:nvPr>
            <p:ph type="sldNum" idx="12"/>
          </p:nvPr>
        </p:nvSpPr>
        <p:spPr>
          <a:xfrm>
            <a:off x="9302667" y="6399684"/>
            <a:ext cx="314301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スライド">
  <p:cSld name="タイトルスライド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5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5"/>
          <p:cNvSpPr txBox="1">
            <a:spLocks noGrp="1"/>
          </p:cNvSpPr>
          <p:nvPr>
            <p:ph type="ctrTitle"/>
          </p:nvPr>
        </p:nvSpPr>
        <p:spPr>
          <a:xfrm>
            <a:off x="677779" y="1253853"/>
            <a:ext cx="7998000" cy="93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 sz="2100" b="1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5"/>
          <p:cNvSpPr/>
          <p:nvPr/>
        </p:nvSpPr>
        <p:spPr>
          <a:xfrm>
            <a:off x="437876" y="640080"/>
            <a:ext cx="9030250" cy="5695460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6951726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5"/>
          <p:cNvSpPr txBox="1">
            <a:spLocks noGrp="1"/>
          </p:cNvSpPr>
          <p:nvPr>
            <p:ph type="body" idx="1"/>
          </p:nvPr>
        </p:nvSpPr>
        <p:spPr>
          <a:xfrm>
            <a:off x="677787" y="3103088"/>
            <a:ext cx="3319462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45"/>
          <p:cNvSpPr txBox="1">
            <a:spLocks noGrp="1"/>
          </p:cNvSpPr>
          <p:nvPr>
            <p:ph type="body" idx="2"/>
          </p:nvPr>
        </p:nvSpPr>
        <p:spPr>
          <a:xfrm>
            <a:off x="677787" y="3406338"/>
            <a:ext cx="3319462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45"/>
          <p:cNvSpPr txBox="1">
            <a:spLocks noGrp="1"/>
          </p:cNvSpPr>
          <p:nvPr>
            <p:ph type="body" idx="3"/>
          </p:nvPr>
        </p:nvSpPr>
        <p:spPr>
          <a:xfrm>
            <a:off x="677787" y="3836022"/>
            <a:ext cx="3319462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06" name="Google Shape;406;p45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407" name="Google Shape;407;p45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8" name="Google Shape;408;p4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45"/>
          <p:cNvGrpSpPr/>
          <p:nvPr/>
        </p:nvGrpSpPr>
        <p:grpSpPr>
          <a:xfrm>
            <a:off x="247157" y="6357491"/>
            <a:ext cx="4347709" cy="283561"/>
            <a:chOff x="247135" y="6357423"/>
            <a:chExt cx="4347708" cy="283561"/>
          </a:xfrm>
        </p:grpSpPr>
        <p:pic>
          <p:nvPicPr>
            <p:cNvPr id="410" name="Google Shape;410;p45" descr="004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4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5"/>
            <p:cNvSpPr/>
            <p:nvPr/>
          </p:nvSpPr>
          <p:spPr>
            <a:xfrm>
              <a:off x="431525" y="6357423"/>
              <a:ext cx="4163318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2021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次">
  <p:cSld name="目次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6"/>
          <p:cNvSpPr txBox="1">
            <a:spLocks noGrp="1"/>
          </p:cNvSpPr>
          <p:nvPr>
            <p:ph type="sldNum" idx="12"/>
          </p:nvPr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15" name="Google Shape;415;p46"/>
          <p:cNvSpPr txBox="1">
            <a:spLocks noGrp="1"/>
          </p:cNvSpPr>
          <p:nvPr>
            <p:ph type="body" idx="1"/>
          </p:nvPr>
        </p:nvSpPr>
        <p:spPr>
          <a:xfrm>
            <a:off x="437882" y="1078549"/>
            <a:ext cx="9030249" cy="505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AutoNum type="arabicPlain"/>
              <a:defRPr sz="14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46"/>
          <p:cNvSpPr txBox="1"/>
          <p:nvPr/>
        </p:nvSpPr>
        <p:spPr>
          <a:xfrm>
            <a:off x="393426" y="168166"/>
            <a:ext cx="2522750" cy="5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200"/>
              <a:buFont typeface="Meiryo"/>
              <a:buNone/>
            </a:pPr>
            <a:r>
              <a:rPr lang="ja-JP" sz="2200" b="1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rPr>
              <a:t>CONTENTS</a:t>
            </a:r>
            <a:endParaRPr sz="2200" b="1">
              <a:solidFill>
                <a:srgbClr val="E754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17" name="Google Shape;417;p46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18" name="Google Shape;418;p46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19" name="Google Shape;419;p46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46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6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cxnSp>
        <p:nvCxnSpPr>
          <p:cNvPr id="422" name="Google Shape;422;p46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扉_基本">
  <p:cSld name="扉_基本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7"/>
          <p:cNvSpPr/>
          <p:nvPr/>
        </p:nvSpPr>
        <p:spPr>
          <a:xfrm>
            <a:off x="437876" y="239330"/>
            <a:ext cx="9030250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674165" y="1254046"/>
            <a:ext cx="7998000" cy="80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7" name="Google Shape;427;p47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428" name="Google Shape;428;p47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9" name="Google Shape;429;p4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">
  <p:cSld name="内容_1カラム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>
            <a:spLocks noGrp="1"/>
          </p:cNvSpPr>
          <p:nvPr>
            <p:ph type="title"/>
          </p:nvPr>
        </p:nvSpPr>
        <p:spPr>
          <a:xfrm>
            <a:off x="437876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903025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33" name="Google Shape;433;p4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4" name="Google Shape;434;p48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48"/>
          <p:cNvGrpSpPr/>
          <p:nvPr/>
        </p:nvGrpSpPr>
        <p:grpSpPr>
          <a:xfrm>
            <a:off x="247157" y="6357491"/>
            <a:ext cx="4347709" cy="283561"/>
            <a:chOff x="247135" y="6357423"/>
            <a:chExt cx="4347708" cy="283561"/>
          </a:xfrm>
        </p:grpSpPr>
        <p:pic>
          <p:nvPicPr>
            <p:cNvPr id="436" name="Google Shape;436;p48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4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8"/>
            <p:cNvSpPr/>
            <p:nvPr/>
          </p:nvSpPr>
          <p:spPr>
            <a:xfrm>
              <a:off x="431525" y="6357423"/>
              <a:ext cx="4163318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2021 copyright LIXIL ERA Japan Corp. all rights reserved.</a:t>
              </a:r>
              <a:endParaRPr/>
            </a:p>
          </p:txBody>
        </p:sp>
      </p:grpSp>
      <p:cxnSp>
        <p:nvCxnSpPr>
          <p:cNvPr id="439" name="Google Shape;439;p48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スライド">
  <p:cSld name="1_タイトルスライド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192822" y="896481"/>
            <a:ext cx="9440418" cy="5147125"/>
          </a:xfrm>
          <a:prstGeom prst="rect">
            <a:avLst/>
          </a:prstGeom>
          <a:solidFill>
            <a:srgbClr val="F5FF7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/>
          <p:nvPr/>
        </p:nvSpPr>
        <p:spPr>
          <a:xfrm>
            <a:off x="6951702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 b="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 b="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77776" y="3103088"/>
            <a:ext cx="3319463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77776" y="3406338"/>
            <a:ext cx="3319463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3"/>
          </p:nvPr>
        </p:nvSpPr>
        <p:spPr>
          <a:xfrm>
            <a:off x="677775" y="3836022"/>
            <a:ext cx="3319463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59005" y="1366320"/>
            <a:ext cx="630256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7341326" y="102168"/>
            <a:ext cx="2318820" cy="759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387075" y="235546"/>
            <a:ext cx="9131849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9"/>
          <p:cNvGrpSpPr/>
          <p:nvPr/>
        </p:nvGrpSpPr>
        <p:grpSpPr>
          <a:xfrm>
            <a:off x="321828" y="1231720"/>
            <a:ext cx="232093" cy="792000"/>
            <a:chOff x="321828" y="1231720"/>
            <a:chExt cx="232093" cy="792000"/>
          </a:xfrm>
        </p:grpSpPr>
        <p:sp>
          <p:nvSpPr>
            <p:cNvPr id="60" name="Google Shape;60;p9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" name="Google Shape;61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9"/>
          <p:cNvSpPr/>
          <p:nvPr/>
        </p:nvSpPr>
        <p:spPr>
          <a:xfrm>
            <a:off x="7863627" y="234760"/>
            <a:ext cx="1414001" cy="759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9" descr="テキスト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3627" y="98810"/>
            <a:ext cx="1414002" cy="92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">
  <p:cSld name="内容_2カラム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9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49"/>
          <p:cNvSpPr txBox="1">
            <a:spLocks noGrp="1"/>
          </p:cNvSpPr>
          <p:nvPr>
            <p:ph type="body" idx="1"/>
          </p:nvPr>
        </p:nvSpPr>
        <p:spPr>
          <a:xfrm>
            <a:off x="437877" y="1258322"/>
            <a:ext cx="4371192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44" name="Google Shape;444;p49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5" name="Google Shape;445;p49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9"/>
          <p:cNvSpPr txBox="1">
            <a:spLocks noGrp="1"/>
          </p:cNvSpPr>
          <p:nvPr>
            <p:ph type="body" idx="2"/>
          </p:nvPr>
        </p:nvSpPr>
        <p:spPr>
          <a:xfrm>
            <a:off x="5096936" y="1258322"/>
            <a:ext cx="4371192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47" name="Google Shape;447;p49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48" name="Google Shape;448;p49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49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9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cxnSp>
        <p:nvCxnSpPr>
          <p:cNvPr id="451" name="Google Shape;451;p49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3カラム">
  <p:cSld name="内容_3カラム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50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55" name="Google Shape;455;p50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6" name="Google Shape;456;p50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0"/>
          <p:cNvSpPr txBox="1">
            <a:spLocks noGrp="1"/>
          </p:cNvSpPr>
          <p:nvPr>
            <p:ph type="body" idx="1"/>
          </p:nvPr>
        </p:nvSpPr>
        <p:spPr>
          <a:xfrm>
            <a:off x="3551170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2"/>
          </p:nvPr>
        </p:nvSpPr>
        <p:spPr>
          <a:xfrm>
            <a:off x="437874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Google Shape;459;p50"/>
          <p:cNvSpPr txBox="1">
            <a:spLocks noGrp="1"/>
          </p:cNvSpPr>
          <p:nvPr>
            <p:ph type="body" idx="3"/>
          </p:nvPr>
        </p:nvSpPr>
        <p:spPr>
          <a:xfrm>
            <a:off x="6664466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60" name="Google Shape;460;p50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61" name="Google Shape;461;p50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Google Shape;462;p50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50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cxnSp>
        <p:nvCxnSpPr>
          <p:cNvPr id="464" name="Google Shape;464;p50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4カラム">
  <p:cSld name="内容_4カラム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1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68" name="Google Shape;468;p51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9" name="Google Shape;469;p51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1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body" idx="2"/>
          </p:nvPr>
        </p:nvSpPr>
        <p:spPr>
          <a:xfrm>
            <a:off x="2758544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body" idx="3"/>
          </p:nvPr>
        </p:nvSpPr>
        <p:spPr>
          <a:xfrm>
            <a:off x="5079211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body" idx="4"/>
          </p:nvPr>
        </p:nvSpPr>
        <p:spPr>
          <a:xfrm>
            <a:off x="7399870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74" name="Google Shape;474;p51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75" name="Google Shape;475;p51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51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51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cxnSp>
        <p:nvCxnSpPr>
          <p:cNvPr id="478" name="Google Shape;478;p51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+タイトル">
  <p:cSld name="内容_1カラム+タイトル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2"/>
          <p:cNvSpPr txBox="1">
            <a:spLocks noGrp="1"/>
          </p:cNvSpPr>
          <p:nvPr>
            <p:ph type="title"/>
          </p:nvPr>
        </p:nvSpPr>
        <p:spPr>
          <a:xfrm>
            <a:off x="437876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52"/>
          <p:cNvSpPr txBox="1">
            <a:spLocks noGrp="1"/>
          </p:cNvSpPr>
          <p:nvPr>
            <p:ph type="body" idx="1"/>
          </p:nvPr>
        </p:nvSpPr>
        <p:spPr>
          <a:xfrm>
            <a:off x="437876" y="1786473"/>
            <a:ext cx="9030250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82" name="Google Shape;482;p52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3" name="Google Shape;483;p52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2"/>
          <p:cNvSpPr txBox="1">
            <a:spLocks noGrp="1"/>
          </p:cNvSpPr>
          <p:nvPr>
            <p:ph type="body" idx="2"/>
          </p:nvPr>
        </p:nvSpPr>
        <p:spPr>
          <a:xfrm>
            <a:off x="437882" y="1258390"/>
            <a:ext cx="9030249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85" name="Google Shape;485;p52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86" name="Google Shape;486;p52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52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sp>
        <p:nvSpPr>
          <p:cNvPr id="489" name="Google Shape;489;p52"/>
          <p:cNvSpPr txBox="1">
            <a:spLocks noGrp="1"/>
          </p:cNvSpPr>
          <p:nvPr>
            <p:ph type="sldNum" idx="12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490" name="Google Shape;490;p52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+タイトル">
  <p:cSld name="内容_2カラム+タイトル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3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3"/>
          <p:cNvSpPr txBox="1">
            <a:spLocks noGrp="1"/>
          </p:cNvSpPr>
          <p:nvPr>
            <p:ph type="body" idx="1"/>
          </p:nvPr>
        </p:nvSpPr>
        <p:spPr>
          <a:xfrm>
            <a:off x="437882" y="1786473"/>
            <a:ext cx="4362725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53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95" name="Google Shape;495;p53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6" name="Google Shape;496;p53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3"/>
          <p:cNvSpPr txBox="1">
            <a:spLocks noGrp="1"/>
          </p:cNvSpPr>
          <p:nvPr>
            <p:ph type="body" idx="2"/>
          </p:nvPr>
        </p:nvSpPr>
        <p:spPr>
          <a:xfrm>
            <a:off x="5105407" y="1786473"/>
            <a:ext cx="4362725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Google Shape;498;p53"/>
          <p:cNvSpPr txBox="1">
            <a:spLocks noGrp="1"/>
          </p:cNvSpPr>
          <p:nvPr>
            <p:ph type="body" idx="3"/>
          </p:nvPr>
        </p:nvSpPr>
        <p:spPr>
          <a:xfrm>
            <a:off x="437884" y="1258390"/>
            <a:ext cx="4362725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53"/>
          <p:cNvSpPr txBox="1">
            <a:spLocks noGrp="1"/>
          </p:cNvSpPr>
          <p:nvPr>
            <p:ph type="body" idx="4"/>
          </p:nvPr>
        </p:nvSpPr>
        <p:spPr>
          <a:xfrm>
            <a:off x="5105407" y="1258390"/>
            <a:ext cx="4362725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00" name="Google Shape;500;p53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501" name="Google Shape;501;p53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53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3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cxnSp>
        <p:nvCxnSpPr>
          <p:cNvPr id="504" name="Google Shape;504;p53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テキスト/図">
  <p:cSld name="内容_テキスト/図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4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7" name="Google Shape;507;p5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8" name="Google Shape;508;p54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4"/>
          <p:cNvSpPr>
            <a:spLocks noGrp="1"/>
          </p:cNvSpPr>
          <p:nvPr>
            <p:ph type="pic" idx="2"/>
          </p:nvPr>
        </p:nvSpPr>
        <p:spPr>
          <a:xfrm>
            <a:off x="3551176" y="1258322"/>
            <a:ext cx="5916957" cy="487415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54"/>
          <p:cNvSpPr txBox="1">
            <a:spLocks noGrp="1"/>
          </p:cNvSpPr>
          <p:nvPr>
            <p:ph type="body" idx="1"/>
          </p:nvPr>
        </p:nvSpPr>
        <p:spPr>
          <a:xfrm>
            <a:off x="437911" y="1258322"/>
            <a:ext cx="2803659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11" name="Google Shape;511;p54"/>
          <p:cNvGrpSpPr/>
          <p:nvPr/>
        </p:nvGrpSpPr>
        <p:grpSpPr>
          <a:xfrm>
            <a:off x="247151" y="6418480"/>
            <a:ext cx="1161536" cy="222504"/>
            <a:chOff x="247135" y="6418480"/>
            <a:chExt cx="1161535" cy="222504"/>
          </a:xfrm>
        </p:grpSpPr>
        <p:pic>
          <p:nvPicPr>
            <p:cNvPr id="512" name="Google Shape;512;p54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5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54"/>
          <p:cNvSpPr/>
          <p:nvPr/>
        </p:nvSpPr>
        <p:spPr>
          <a:xfrm>
            <a:off x="393461" y="6357423"/>
            <a:ext cx="41633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2016 copyright LIXIL ERA Japan Corp. all rights reserved.</a:t>
            </a:r>
            <a:endParaRPr/>
          </a:p>
        </p:txBody>
      </p:sp>
      <p:sp>
        <p:nvSpPr>
          <p:cNvPr id="515" name="Google Shape;515;p54"/>
          <p:cNvSpPr txBox="1">
            <a:spLocks noGrp="1"/>
          </p:cNvSpPr>
          <p:nvPr>
            <p:ph type="sldNum" idx="12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516" name="Google Shape;516;p54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ブランク">
  <p:cSld name="内容_ブランク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5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9" name="Google Shape;519;p55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0" name="Google Shape;520;p55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55"/>
          <p:cNvGrpSpPr/>
          <p:nvPr/>
        </p:nvGrpSpPr>
        <p:grpSpPr>
          <a:xfrm>
            <a:off x="247141" y="6357491"/>
            <a:ext cx="4362509" cy="283561"/>
            <a:chOff x="247135" y="6357423"/>
            <a:chExt cx="4362510" cy="283561"/>
          </a:xfrm>
        </p:grpSpPr>
        <p:pic>
          <p:nvPicPr>
            <p:cNvPr id="522" name="Google Shape;522;p55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5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55"/>
            <p:cNvSpPr/>
            <p:nvPr/>
          </p:nvSpPr>
          <p:spPr>
            <a:xfrm>
              <a:off x="393425" y="6357423"/>
              <a:ext cx="42162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/>
            </a:p>
          </p:txBody>
        </p:sp>
      </p:grpSp>
      <p:sp>
        <p:nvSpPr>
          <p:cNvPr id="525" name="Google Shape;525;p55"/>
          <p:cNvSpPr txBox="1">
            <a:spLocks noGrp="1"/>
          </p:cNvSpPr>
          <p:nvPr>
            <p:ph type="sldNum" idx="12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526" name="Google Shape;526;p55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コンテンツ、2 つのコンテンツ" type="objAndTwoObj">
  <p:cSld name="OBJECT_AND_TWO_OBJECT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6"/>
          <p:cNvSpPr txBox="1">
            <a:spLocks noGrp="1"/>
          </p:cNvSpPr>
          <p:nvPr>
            <p:ph type="title"/>
          </p:nvPr>
        </p:nvSpPr>
        <p:spPr>
          <a:xfrm>
            <a:off x="495301" y="44450"/>
            <a:ext cx="7967663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56"/>
          <p:cNvSpPr txBox="1">
            <a:spLocks noGrp="1"/>
          </p:cNvSpPr>
          <p:nvPr>
            <p:ph type="body" idx="1"/>
          </p:nvPr>
        </p:nvSpPr>
        <p:spPr>
          <a:xfrm>
            <a:off x="495303" y="765175"/>
            <a:ext cx="4381501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56"/>
          <p:cNvSpPr txBox="1">
            <a:spLocks noGrp="1"/>
          </p:cNvSpPr>
          <p:nvPr>
            <p:ph type="body" idx="2"/>
          </p:nvPr>
        </p:nvSpPr>
        <p:spPr>
          <a:xfrm>
            <a:off x="5029199" y="765175"/>
            <a:ext cx="4381501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56"/>
          <p:cNvSpPr txBox="1">
            <a:spLocks noGrp="1"/>
          </p:cNvSpPr>
          <p:nvPr>
            <p:ph type="body" idx="3"/>
          </p:nvPr>
        </p:nvSpPr>
        <p:spPr>
          <a:xfrm>
            <a:off x="5029199" y="1200220"/>
            <a:ext cx="4381501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32" name="Google Shape;532;p56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スライド">
  <p:cSld name="1_タイトルスライド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7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7"/>
          <p:cNvSpPr txBox="1">
            <a:spLocks noGrp="1"/>
          </p:cNvSpPr>
          <p:nvPr>
            <p:ph type="ctrTitle"/>
          </p:nvPr>
        </p:nvSpPr>
        <p:spPr>
          <a:xfrm>
            <a:off x="677779" y="1253853"/>
            <a:ext cx="7998000" cy="93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 sz="2100" b="1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57"/>
          <p:cNvSpPr/>
          <p:nvPr/>
        </p:nvSpPr>
        <p:spPr>
          <a:xfrm>
            <a:off x="437876" y="239330"/>
            <a:ext cx="9030250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57"/>
          <p:cNvSpPr txBox="1"/>
          <p:nvPr/>
        </p:nvSpPr>
        <p:spPr>
          <a:xfrm>
            <a:off x="6951726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7"/>
          <p:cNvSpPr txBox="1">
            <a:spLocks noGrp="1"/>
          </p:cNvSpPr>
          <p:nvPr>
            <p:ph type="body" idx="1"/>
          </p:nvPr>
        </p:nvSpPr>
        <p:spPr>
          <a:xfrm>
            <a:off x="677787" y="3103088"/>
            <a:ext cx="3319462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9" name="Google Shape;539;p57"/>
          <p:cNvSpPr txBox="1">
            <a:spLocks noGrp="1"/>
          </p:cNvSpPr>
          <p:nvPr>
            <p:ph type="body" idx="2"/>
          </p:nvPr>
        </p:nvSpPr>
        <p:spPr>
          <a:xfrm>
            <a:off x="677787" y="3406338"/>
            <a:ext cx="3319462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0" name="Google Shape;540;p57"/>
          <p:cNvSpPr txBox="1">
            <a:spLocks noGrp="1"/>
          </p:cNvSpPr>
          <p:nvPr>
            <p:ph type="body" idx="3"/>
          </p:nvPr>
        </p:nvSpPr>
        <p:spPr>
          <a:xfrm>
            <a:off x="677787" y="3836022"/>
            <a:ext cx="3319462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41" name="Google Shape;541;p57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542" name="Google Shape;542;p57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3" name="Google Shape;543;p5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タイトルスライド">
  <p:cSld name="2_タイトルスライド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rot="-1592015">
            <a:off x="-801565" y="1866215"/>
            <a:ext cx="5329640" cy="2293127"/>
          </a:xfrm>
          <a:prstGeom prst="triangle">
            <a:avLst>
              <a:gd name="adj" fmla="val 21757"/>
            </a:avLst>
          </a:prstGeom>
          <a:solidFill>
            <a:srgbClr val="EB5E01"/>
          </a:solidFill>
          <a:ln w="9525" cap="flat" cmpd="sng">
            <a:solidFill>
              <a:srgbClr val="EB5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0" y="6220"/>
            <a:ext cx="4734554" cy="2828275"/>
          </a:xfrm>
          <a:prstGeom prst="rect">
            <a:avLst/>
          </a:prstGeom>
          <a:solidFill>
            <a:srgbClr val="EB5E01"/>
          </a:solidFill>
          <a:ln w="9525" cap="flat" cmpd="sng">
            <a:solidFill>
              <a:srgbClr val="EB5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6951702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 b="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 b="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39253" y="1026243"/>
            <a:ext cx="3826643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iry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65" y="1036723"/>
            <a:ext cx="155354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/>
          <p:nvPr/>
        </p:nvSpPr>
        <p:spPr>
          <a:xfrm>
            <a:off x="6988451" y="174525"/>
            <a:ext cx="2565250" cy="759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 rot="-5400000">
            <a:off x="4692216" y="1642918"/>
            <a:ext cx="5244774" cy="5160096"/>
          </a:xfrm>
          <a:prstGeom prst="homePlate">
            <a:avLst>
              <a:gd name="adj" fmla="val 24640"/>
            </a:avLst>
          </a:prstGeom>
          <a:solidFill>
            <a:srgbClr val="EB5E01"/>
          </a:solidFill>
          <a:ln w="25400" cap="flat" cmpd="sng">
            <a:solidFill>
              <a:srgbClr val="EB5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0" descr="テキスト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597" y="117532"/>
            <a:ext cx="2025138" cy="1323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0"/>
          <p:cNvCxnSpPr/>
          <p:nvPr/>
        </p:nvCxnSpPr>
        <p:spPr>
          <a:xfrm rot="10800000">
            <a:off x="4734554" y="0"/>
            <a:ext cx="0" cy="292371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0"/>
          <p:cNvCxnSpPr>
            <a:stCxn id="71" idx="3"/>
          </p:cNvCxnSpPr>
          <p:nvPr/>
        </p:nvCxnSpPr>
        <p:spPr>
          <a:xfrm flipH="1">
            <a:off x="3" y="1600579"/>
            <a:ext cx="7314600" cy="3654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234238" y="5578374"/>
            <a:ext cx="3319463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6234237" y="6135262"/>
            <a:ext cx="3319463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3"/>
          </p:nvPr>
        </p:nvSpPr>
        <p:spPr>
          <a:xfrm>
            <a:off x="6234239" y="5106644"/>
            <a:ext cx="3319463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10" descr="ランプ, 光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08874" y="2906805"/>
            <a:ext cx="5484646" cy="39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扉_基本">
  <p:cSld name="扉_基本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437875" y="239330"/>
            <a:ext cx="9030250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674165" y="1253978"/>
            <a:ext cx="7998000" cy="80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12"/>
          <p:cNvGrpSpPr/>
          <p:nvPr/>
        </p:nvGrpSpPr>
        <p:grpSpPr>
          <a:xfrm>
            <a:off x="321828" y="1231720"/>
            <a:ext cx="232093" cy="792000"/>
            <a:chOff x="321828" y="1231720"/>
            <a:chExt cx="232093" cy="792000"/>
          </a:xfrm>
        </p:grpSpPr>
        <p:sp>
          <p:nvSpPr>
            <p:cNvPr id="86" name="Google Shape;86;p12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7" name="Google Shape;87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">
  <p:cSld name="内容_2カラム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4371191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3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" name="Google Shape;94;p13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5096935" y="1258322"/>
            <a:ext cx="4371191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1523" y="278296"/>
            <a:ext cx="2145956" cy="47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98" name="Google Shape;98;p13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3カラム">
  <p:cSld name="内容_3カラム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04" name="Google Shape;104;p1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14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6" name="Google Shape;106;p14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3551170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437875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3"/>
          </p:nvPr>
        </p:nvSpPr>
        <p:spPr>
          <a:xfrm>
            <a:off x="6664465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11" name="Google Shape;111;p14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4カラム">
  <p:cSld name="内容_4カラム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17" name="Google Shape;117;p15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15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9" name="Google Shape;119;p15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437875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2758539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5079203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4"/>
          </p:nvPr>
        </p:nvSpPr>
        <p:spPr>
          <a:xfrm>
            <a:off x="7399868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4" name="Google Shape;124;p15"/>
          <p:cNvGrpSpPr/>
          <p:nvPr/>
        </p:nvGrpSpPr>
        <p:grpSpPr>
          <a:xfrm>
            <a:off x="247135" y="6357423"/>
            <a:ext cx="4309609" cy="283561"/>
            <a:chOff x="247135" y="6357423"/>
            <a:chExt cx="4309609" cy="283561"/>
          </a:xfrm>
        </p:grpSpPr>
        <p:pic>
          <p:nvPicPr>
            <p:cNvPr id="125" name="Google Shape;125;p15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93425" y="6357423"/>
              <a:ext cx="41633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100"/>
              <a:buFont typeface="Meiryo"/>
              <a:buNone/>
              <a:defRPr sz="2100" b="1" i="0" u="none" strike="noStrike" cap="none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51523" y="278296"/>
            <a:ext cx="2145956" cy="474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2" descr="0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4145" y="2990668"/>
            <a:ext cx="1638910" cy="8802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100"/>
              <a:buFont typeface="Meiryo"/>
              <a:buNone/>
              <a:defRPr sz="2100" b="1" i="0" u="none" strike="noStrike" cap="none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0" name="Google Shape;390;p4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04743" y="81488"/>
            <a:ext cx="2145956" cy="4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4"/>
          <p:cNvSpPr txBox="1"/>
          <p:nvPr/>
        </p:nvSpPr>
        <p:spPr>
          <a:xfrm>
            <a:off x="9159911" y="6418480"/>
            <a:ext cx="590823" cy="28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1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1200" b="1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92" name="Google Shape;392;p4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3" name="Google Shape;393;p44" descr="004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44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395" name="Google Shape;395;p44" descr="004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4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2018 copyright LIXIL ERA Japan Corp. all rights reserved.</a:t>
              </a: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1">
            <a:extLst>
              <a:ext uri="{FF2B5EF4-FFF2-40B4-BE49-F238E27FC236}">
                <a16:creationId xmlns:a16="http://schemas.microsoft.com/office/drawing/2014/main" id="{B2E60F58-165E-4156-9D15-599C7A6DB475}"/>
              </a:ext>
            </a:extLst>
          </p:cNvPr>
          <p:cNvSpPr txBox="1">
            <a:spLocks/>
          </p:cNvSpPr>
          <p:nvPr/>
        </p:nvSpPr>
        <p:spPr>
          <a:xfrm>
            <a:off x="565200" y="1047600"/>
            <a:ext cx="3555198" cy="235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 PLUS 1"/>
              <a:buNone/>
              <a:defRPr sz="1600" b="1" i="0" u="none" strike="noStrike" cap="none">
                <a:solidFill>
                  <a:schemeClr val="dk2"/>
                </a:solidFill>
                <a:latin typeface="M PLUS 1"/>
                <a:ea typeface="M PLUS 1"/>
                <a:cs typeface="M PLUS 1"/>
                <a:sym typeface="M PLUS 1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 PLUS 1"/>
              <a:buNone/>
              <a:defRPr sz="1600" b="0" i="0" u="none" strike="noStrike" cap="none">
                <a:solidFill>
                  <a:schemeClr val="dk2"/>
                </a:solidFill>
                <a:latin typeface="M PLUS 1"/>
                <a:ea typeface="M PLUS 1"/>
                <a:cs typeface="M PLUS 1"/>
                <a:sym typeface="M PLUS 1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 PLUS 1"/>
              <a:buNone/>
              <a:defRPr sz="12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 PLUS 1"/>
              <a:buNone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600"/>
              <a:buFont typeface="M PLUS 1"/>
              <a:buNone/>
              <a:tabLst/>
              <a:defRPr/>
            </a:pPr>
            <a:endParaRPr kumimoji="1" lang="ja-JP" altLang="en-US" sz="1600" b="1" i="0" u="none" strike="noStrike" kern="0" cap="none" spc="0" normalizeH="0" baseline="0" noProof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 PLUS 1"/>
              <a:ea typeface="M PLUS 1"/>
              <a:sym typeface="M PLUS 1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7ADF246-6AF0-4A6F-9B38-712B9E32D22C}"/>
              </a:ext>
            </a:extLst>
          </p:cNvPr>
          <p:cNvSpPr txBox="1">
            <a:spLocks/>
          </p:cNvSpPr>
          <p:nvPr/>
        </p:nvSpPr>
        <p:spPr>
          <a:xfrm>
            <a:off x="779600" y="162000"/>
            <a:ext cx="1083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20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 PLUS 1"/>
              <a:buNone/>
              <a:defRPr sz="2000" b="1" i="0" u="none" strike="noStrike" cap="none">
                <a:solidFill>
                  <a:schemeClr val="dk2"/>
                </a:solidFill>
                <a:latin typeface="M PLUS 1"/>
                <a:ea typeface="M PLUS 1"/>
                <a:cs typeface="M PLUS 1"/>
                <a:sym typeface="M PLUS 1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800"/>
              <a:buFont typeface="M PLUS 1"/>
              <a:buNone/>
              <a:tabLst/>
              <a:defRPr/>
            </a:pPr>
            <a:endParaRPr kumimoji="1" lang="ja-JP" altLang="en-US" sz="2000" b="1" i="0" u="none" strike="noStrike" kern="0" cap="none" spc="0" normalizeH="0" baseline="0" noProof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 PLUS 1"/>
              <a:ea typeface="M PLUS 1"/>
              <a:sym typeface="M PLUS 1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F806CA-B1DA-4D68-A144-AD8CAFD72AD2}"/>
              </a:ext>
            </a:extLst>
          </p:cNvPr>
          <p:cNvSpPr txBox="1"/>
          <p:nvPr/>
        </p:nvSpPr>
        <p:spPr>
          <a:xfrm>
            <a:off x="565200" y="282161"/>
            <a:ext cx="738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LIXIL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不動産ショップ  アービック建設 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168974-9C81-41F0-A0DC-5326DD4B657A}"/>
              </a:ext>
            </a:extLst>
          </p:cNvPr>
          <p:cNvSpPr txBox="1"/>
          <p:nvPr/>
        </p:nvSpPr>
        <p:spPr>
          <a:xfrm>
            <a:off x="565200" y="89487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１．会社概要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B11BF9-E576-4FB3-A8DD-992B06333182}"/>
              </a:ext>
            </a:extLst>
          </p:cNvPr>
          <p:cNvSpPr txBox="1"/>
          <p:nvPr/>
        </p:nvSpPr>
        <p:spPr>
          <a:xfrm>
            <a:off x="565199" y="1241894"/>
            <a:ext cx="4027549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所  在 地：千葉県市川市市川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1-23-9</a:t>
            </a:r>
          </a:p>
          <a:p>
            <a:pPr>
              <a:lnSpc>
                <a:spcPct val="20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従業員数：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名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設立年月日：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1980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月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（グループ創業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1962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月）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業       態 ：建設不動産業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2C411A6-F667-48FE-B2FA-7BEE97CB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26" y="360000"/>
            <a:ext cx="2380527" cy="47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4AC887-E681-4094-923D-FB05CC90C7AB}"/>
              </a:ext>
            </a:extLst>
          </p:cNvPr>
          <p:cNvSpPr txBox="1"/>
          <p:nvPr/>
        </p:nvSpPr>
        <p:spPr>
          <a:xfrm>
            <a:off x="565199" y="3870545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２．当社の特長・強み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0F72C70-AD42-4E5B-B403-FD8A442C2E30}"/>
              </a:ext>
            </a:extLst>
          </p:cNvPr>
          <p:cNvSpPr txBox="1"/>
          <p:nvPr/>
        </p:nvSpPr>
        <p:spPr>
          <a:xfrm>
            <a:off x="4780744" y="3834142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３．当社の</a:t>
            </a:r>
            <a:r>
              <a:rPr kumimoji="1" lang="en-US" altLang="ja-JP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699CCFF-34EA-4231-B6C8-B3B3415D0253}"/>
              </a:ext>
            </a:extLst>
          </p:cNvPr>
          <p:cNvSpPr txBox="1"/>
          <p:nvPr/>
        </p:nvSpPr>
        <p:spPr>
          <a:xfrm>
            <a:off x="567133" y="4323480"/>
            <a:ext cx="4027549" cy="175349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創業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64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年目を迎えた当グループは、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とことん地域密着で 「狭く･深く」 をモットーに、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地域社会のお役立ちに努めています。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地域密着型の当社の強みと、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LIXIL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ブランド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&amp;</a:t>
            </a:r>
          </a:p>
          <a:p>
            <a:pPr>
              <a:lnSpc>
                <a:spcPts val="22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サポート体制が融合することで、キャリアの可能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性がさらに広がると考えています。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C929B2F-9D0E-4FF1-B200-9326BDA3AA73}"/>
              </a:ext>
            </a:extLst>
          </p:cNvPr>
          <p:cNvSpPr txBox="1"/>
          <p:nvPr/>
        </p:nvSpPr>
        <p:spPr>
          <a:xfrm>
            <a:off x="4972646" y="4323480"/>
            <a:ext cx="4601655" cy="223138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pc="164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自社にて、不動産売買や相続他コンサルティング、</a:t>
            </a:r>
            <a:endParaRPr lang="en-US" altLang="ja-JP" spc="164" dirty="0">
              <a:solidFill>
                <a:srgbClr val="333333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セザンヌ Semi-Bold"/>
              <a:sym typeface="セザンヌ Semi-Bold"/>
            </a:endParaRPr>
          </a:p>
          <a:p>
            <a:r>
              <a:rPr lang="ja-JP" altLang="en-US" spc="164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商品企画・設計・施工管理、リフォームまで一貫して行っています！</a:t>
            </a:r>
            <a:endParaRPr lang="en-US" altLang="ja-JP" spc="164" dirty="0">
              <a:solidFill>
                <a:srgbClr val="333333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セザンヌ Semi-Bold"/>
              <a:sym typeface="セザンヌ Semi-Bold"/>
            </a:endParaRPr>
          </a:p>
          <a:p>
            <a:r>
              <a:rPr lang="ja-JP" altLang="en-US" spc="164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ドローンや赤外線カメラ導入など</a:t>
            </a:r>
            <a:r>
              <a:rPr lang="en-US" altLang="ja-JP" spc="164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DX</a:t>
            </a:r>
            <a:r>
              <a:rPr lang="ja-JP" altLang="en-US" spc="164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化・業務効率化にも積極的に取り組んでいます。</a:t>
            </a:r>
            <a:endParaRPr lang="en-US" altLang="ja-JP" spc="164" dirty="0">
              <a:solidFill>
                <a:srgbClr val="333333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セザンヌ Semi-Bold"/>
              <a:sym typeface="セザンヌ Semi-Bold"/>
            </a:endParaRPr>
          </a:p>
          <a:p>
            <a:pPr>
              <a:spcBef>
                <a:spcPts val="1200"/>
              </a:spcBef>
            </a:pPr>
            <a:r>
              <a:rPr lang="ja-JP" altLang="en-US" spc="164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地域を支え、未来を築く </a:t>
            </a:r>
            <a:r>
              <a:rPr lang="en-US" altLang="ja-JP" spc="164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―</a:t>
            </a:r>
          </a:p>
          <a:p>
            <a:pPr>
              <a:spcBef>
                <a:spcPts val="600"/>
              </a:spcBef>
            </a:pPr>
            <a:r>
              <a:rPr lang="ja-JP" altLang="en-US" spc="164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アービック建設であなたの強みを活かしませんか？</a:t>
            </a:r>
            <a:br>
              <a:rPr lang="en-US" altLang="ja-JP" sz="1200" spc="1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</a:br>
            <a:endParaRPr lang="en-US" altLang="ja-JP" sz="1200" spc="164" dirty="0">
              <a:latin typeface="BIZ UDPゴシック" panose="020B0400000000000000" pitchFamily="50" charset="-128"/>
              <a:ea typeface="BIZ UDPゴシック" panose="020B0400000000000000" pitchFamily="50" charset="-128"/>
              <a:cs typeface="セザンヌ Semi-Bold"/>
              <a:sym typeface="セザンヌ Semi-Bold"/>
            </a:endParaRPr>
          </a:p>
          <a:p>
            <a:endParaRPr kumimoji="1" lang="ja-JP" altLang="en-US" dirty="0"/>
          </a:p>
        </p:txBody>
      </p:sp>
      <p:pic>
        <p:nvPicPr>
          <p:cNvPr id="3" name="図 2" descr="店の前に立っている建物&#10;&#10;AI 生成コンテンツは誤りを含む可能性があります。">
            <a:extLst>
              <a:ext uri="{FF2B5EF4-FFF2-40B4-BE49-F238E27FC236}">
                <a16:creationId xmlns:a16="http://schemas.microsoft.com/office/drawing/2014/main" id="{18E0945C-BD63-CC9D-3A2D-4F8808AF8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275" y="1725362"/>
            <a:ext cx="2429904" cy="1618316"/>
          </a:xfrm>
          <a:prstGeom prst="rect">
            <a:avLst/>
          </a:prstGeom>
        </p:spPr>
      </p:pic>
      <p:pic>
        <p:nvPicPr>
          <p:cNvPr id="7" name="図 6" descr="ドアが開いている窓のある部屋&#10;&#10;AI 生成コンテンツは誤りを含む可能性があります。">
            <a:extLst>
              <a:ext uri="{FF2B5EF4-FFF2-40B4-BE49-F238E27FC236}">
                <a16:creationId xmlns:a16="http://schemas.microsoft.com/office/drawing/2014/main" id="{4326932D-3B14-F505-F50B-308CD2629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564" y="1711184"/>
            <a:ext cx="2429904" cy="16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1044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LIXIL">
      <a:dk1>
        <a:srgbClr val="000000"/>
      </a:dk1>
      <a:lt1>
        <a:srgbClr val="FFFFFF"/>
      </a:lt1>
      <a:dk2>
        <a:srgbClr val="54585A"/>
      </a:dk2>
      <a:lt2>
        <a:srgbClr val="DCD7C3"/>
      </a:lt2>
      <a:accent1>
        <a:srgbClr val="E75400"/>
      </a:accent1>
      <a:accent2>
        <a:srgbClr val="0671B8"/>
      </a:accent2>
      <a:accent3>
        <a:srgbClr val="00AAAA"/>
      </a:accent3>
      <a:accent4>
        <a:srgbClr val="89BD28"/>
      </a:accent4>
      <a:accent5>
        <a:srgbClr val="A43F78"/>
      </a:accent5>
      <a:accent6>
        <a:srgbClr val="ADA29A"/>
      </a:accent6>
      <a:hlink>
        <a:srgbClr val="00376B"/>
      </a:hlink>
      <a:folHlink>
        <a:srgbClr val="6F25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basic">
  <a:themeElements>
    <a:clrScheme name="LIXIL">
      <a:dk1>
        <a:srgbClr val="000000"/>
      </a:dk1>
      <a:lt1>
        <a:srgbClr val="FFFFFF"/>
      </a:lt1>
      <a:dk2>
        <a:srgbClr val="54585A"/>
      </a:dk2>
      <a:lt2>
        <a:srgbClr val="DCD7C3"/>
      </a:lt2>
      <a:accent1>
        <a:srgbClr val="E75400"/>
      </a:accent1>
      <a:accent2>
        <a:srgbClr val="0671B8"/>
      </a:accent2>
      <a:accent3>
        <a:srgbClr val="00AAAA"/>
      </a:accent3>
      <a:accent4>
        <a:srgbClr val="89BD28"/>
      </a:accent4>
      <a:accent5>
        <a:srgbClr val="A43F78"/>
      </a:accent5>
      <a:accent6>
        <a:srgbClr val="ADA29A"/>
      </a:accent6>
      <a:hlink>
        <a:srgbClr val="00376B"/>
      </a:hlink>
      <a:folHlink>
        <a:srgbClr val="6F25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256</Words>
  <Application>Microsoft Office PowerPoint</Application>
  <PresentationFormat>A4 210 x 297 mm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メイリオ</vt:lpstr>
      <vt:lpstr>BIZ UDPゴシック</vt:lpstr>
      <vt:lpstr>メイリオ</vt:lpstr>
      <vt:lpstr>M PLUS 1</vt:lpstr>
      <vt:lpstr>Calibri</vt:lpstr>
      <vt:lpstr>Arial</vt:lpstr>
      <vt:lpstr>basic</vt:lpstr>
      <vt:lpstr>デザインの設定</vt:lpstr>
      <vt:lpstr>end</vt:lpstr>
      <vt:lpstr>10_basic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Global Brand Office</dc:creator>
  <cp:lastModifiedBy>河野 良恵</cp:lastModifiedBy>
  <cp:revision>46</cp:revision>
  <dcterms:created xsi:type="dcterms:W3CDTF">2015-12-28T02:19:13Z</dcterms:created>
  <dcterms:modified xsi:type="dcterms:W3CDTF">2025-09-12T00:18:23Z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0x010100DE118BCF649CDE4EA92A24F937EC179B</vt:lpwstr>
  </property>
  <property fmtid="{D5CDD505-2E9C-101B-9397-08002B2CF9AE}" pid="3" name="_dlc_DocIdItemGuid">
    <vt:lpwstr>ce24fcc9-67d0-45d9-b7f7-8e3e89fada4c</vt:lpwstr>
  </property>
  <property fmtid="{D5CDD505-2E9C-101B-9397-08002B2CF9AE}" pid="4" name="MediaServiceImageTags">
    <vt:lpwstr/>
  </property>
</Properties>
</file>